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514" r:id="rId2"/>
    <p:sldId id="583" r:id="rId3"/>
    <p:sldId id="581" r:id="rId4"/>
    <p:sldId id="582" r:id="rId5"/>
    <p:sldId id="586" r:id="rId6"/>
    <p:sldId id="587" r:id="rId7"/>
    <p:sldId id="589" r:id="rId8"/>
    <p:sldId id="591" r:id="rId9"/>
    <p:sldId id="584" r:id="rId10"/>
    <p:sldId id="590" r:id="rId11"/>
    <p:sldId id="270" r:id="rId12"/>
    <p:sldId id="271" r:id="rId13"/>
    <p:sldId id="274" r:id="rId14"/>
    <p:sldId id="272" r:id="rId15"/>
    <p:sldId id="269" r:id="rId16"/>
    <p:sldId id="275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FF96-6D03-4AA3-A953-87623B0EB931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97D1B-AF87-476E-A4C8-FC8CB23C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2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2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3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68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33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45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48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5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2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6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8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3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B96-83B3-4E0D-8000-C801765A9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35DC8-7CF5-41FF-BB24-7FF68320A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A9CF-B5AC-4075-AD5A-C8606AFC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BF62A-031A-44E5-95E4-9E0E930E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B9C0-D0F9-4E0B-BAC4-8D4448E9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7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E4B5-5DD5-490E-AE87-45122404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12AC2-9D74-40AA-AA20-77516CB2D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B2A6-7604-49F5-837D-40789020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F1A27-5F7E-4838-B3D0-DBF485CA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AACE-B2E2-47A7-9BCC-CC344A6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B5E39-A12C-4DB3-ABAE-0A7766D23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A9156-733D-4C0F-9EE2-1B59BB482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DCCEA-05E0-4DB6-887E-6E9DA6AC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F4B71-260E-4A8C-ABD8-BE29467CB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466D2-D516-4B29-8EDC-40993FA0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4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038F-A803-4309-AD4A-17B5E18F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E84A-7091-4748-917D-66117A91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166BD-D4B1-4D03-8FD9-68E87032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2562E-9DB2-4B14-8761-8B6E8931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CE50C-08F1-4FF5-90CB-78338999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2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46D9-F7FC-49EA-B696-59DD7BF3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0C70B-F331-4967-BED0-0B0DB335C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02E68-6B16-44EB-B19B-F951826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630DB-BEB1-4970-8414-84A27C19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7E45-CA9A-4F1C-A54A-49A958BB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8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97CE-BCBB-4C62-ADFD-47F9CD60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C5C3D-B157-469F-A770-36D1B3B1B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A1A92-BCD8-49BD-9F70-DF44DF83B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E5C64-0FE5-4504-B41B-AE0302F3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EB04A-FDE0-4CF6-B288-D17E8D76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B9492-FD0C-4626-AEB3-3293B554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47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AA99-9865-416B-845D-CDA06C7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49CD-1925-4078-ADD5-69718BDC8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C134-E574-44EC-ACBE-A7DA7E355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6E187-5B85-42AF-BD64-1FABA3366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2155D-B18D-4E89-961E-5FDDE1100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03A9B-08F9-4BAF-BABE-162064F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95035-6D88-4DBE-A430-71101E01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1A60C-0B39-4C80-A929-64402098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2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9A04-4844-48E0-8226-5FB9518B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E0B34-3189-443F-9FC3-5ED1956B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B55A5-D59A-41A1-B4A5-E4B19136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4C70A-0046-4279-B0B0-ADDCFF2E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FF09-B20F-42D6-B419-0D83BFC1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F9077-B2A5-48A1-9B23-81184BE8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56AA6-9219-4A33-81BB-15311046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39C7-3791-49C5-8CD4-99DC2B9E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5405-1EFC-4161-85DE-BE278101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B541B-D180-4033-81C0-77FEE5318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B8865-A95E-4BF3-8A1E-4C6FA7FC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BBD9F-9B4E-4350-B76C-FA3B5BCA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D71CD-C011-4B49-B0E0-3287D1EC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1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5A33-DEE3-47C8-B277-4A584C90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05BD9-E477-4F88-B1DB-9F21D474A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6594B-BC36-428A-B184-0201C6C4A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85C80-AEF2-4001-B88E-252449C7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9F5E7-1CC7-432A-B1A1-30DAF0EC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C0F66-6678-4459-A659-2659925F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3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3CDA9-E2BC-4B2C-8214-CCC6EA42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F96BF-0B29-47A1-8E4E-B0933024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D6417-94FB-4DBE-85D1-CE4E2766D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CD2E9-24D7-4A0F-AA53-F4F62770B6FB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76F26-46DB-4814-A61C-A9A6314AE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F63FD-1C8F-419B-AD6E-CF81D510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109DB-3B3C-456B-9C7F-0D39AE321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8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48439-6C67-43CA-9675-0B8301C4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00" y="1516832"/>
            <a:ext cx="3122559" cy="3067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9682F-A3A8-4929-8278-B2E9818B8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27" y="1515234"/>
            <a:ext cx="3080291" cy="3067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02381-41F6-4409-8976-68DF7AA79F97}"/>
              </a:ext>
            </a:extLst>
          </p:cNvPr>
          <p:cNvSpPr txBox="1"/>
          <p:nvPr/>
        </p:nvSpPr>
        <p:spPr>
          <a:xfrm>
            <a:off x="8998511" y="4658105"/>
            <a:ext cx="91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E364B-82D1-4D3F-8B62-A1D824E18DBF}"/>
              </a:ext>
            </a:extLst>
          </p:cNvPr>
          <p:cNvSpPr txBox="1"/>
          <p:nvPr/>
        </p:nvSpPr>
        <p:spPr>
          <a:xfrm>
            <a:off x="2085852" y="4658106"/>
            <a:ext cx="110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Liquid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Can a computer distinguish between 2D liquid and glass configurations?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26B5D-A686-4D7A-8407-6F497F17094F}"/>
              </a:ext>
            </a:extLst>
          </p:cNvPr>
          <p:cNvSpPr txBox="1"/>
          <p:nvPr/>
        </p:nvSpPr>
        <p:spPr>
          <a:xfrm>
            <a:off x="5622079" y="2558156"/>
            <a:ext cx="85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2462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BD775C-871F-4BE0-A236-91B3408F035E}"/>
              </a:ext>
            </a:extLst>
          </p:cNvPr>
          <p:cNvCxnSpPr>
            <a:cxnSpLocks/>
          </p:cNvCxnSpPr>
          <p:nvPr/>
        </p:nvCxnSpPr>
        <p:spPr>
          <a:xfrm flipV="1">
            <a:off x="7620001" y="5256777"/>
            <a:ext cx="89340" cy="29277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40600B-5D20-4916-9989-970818F4F17B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7472861" y="5262338"/>
            <a:ext cx="102548" cy="274258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A06918-86F8-4F84-849B-7773E114766C}"/>
              </a:ext>
            </a:extLst>
          </p:cNvPr>
          <p:cNvCxnSpPr>
            <a:cxnSpLocks/>
          </p:cNvCxnSpPr>
          <p:nvPr/>
        </p:nvCxnSpPr>
        <p:spPr>
          <a:xfrm flipV="1">
            <a:off x="7365552" y="5307138"/>
            <a:ext cx="89340" cy="29277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6FF7A33-0AEB-4BA0-AD3E-1E8FFD4E2B5D}"/>
              </a:ext>
            </a:extLst>
          </p:cNvPr>
          <p:cNvCxnSpPr>
            <a:cxnSpLocks/>
          </p:cNvCxnSpPr>
          <p:nvPr/>
        </p:nvCxnSpPr>
        <p:spPr>
          <a:xfrm flipV="1">
            <a:off x="7902171" y="5272531"/>
            <a:ext cx="70414" cy="19510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233E51-6F75-43D2-AECF-9BF05494982D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7753933" y="4919964"/>
            <a:ext cx="234843" cy="26132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878472-4B86-4921-A1F3-25EB9FAA84F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7783493" y="4688722"/>
            <a:ext cx="19166" cy="215394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3B505-253E-4EC9-B67B-75157B881204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289033" y="4762845"/>
            <a:ext cx="41352" cy="22030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31FEC09-6740-41EF-BDC8-EB1CCC2DD795}"/>
              </a:ext>
            </a:extLst>
          </p:cNvPr>
          <p:cNvCxnSpPr>
            <a:cxnSpLocks/>
          </p:cNvCxnSpPr>
          <p:nvPr/>
        </p:nvCxnSpPr>
        <p:spPr>
          <a:xfrm flipV="1">
            <a:off x="7216770" y="5058156"/>
            <a:ext cx="106234" cy="13728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E0D059-5597-4363-BECD-C076E08EA37E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188968" y="5244535"/>
            <a:ext cx="133872" cy="317338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134BC7E-C0B8-48D9-A282-B5705AD478B4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060321" y="5016589"/>
            <a:ext cx="13185" cy="35946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B5E24F-7262-45F5-9E22-E42717585E4A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7664593" y="5476084"/>
            <a:ext cx="197150" cy="6051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E80B680-3C4E-414A-8601-7C17E985F950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998376" y="4973122"/>
            <a:ext cx="32116" cy="22668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83398E5-B34B-497F-AB81-5D4CAFEACB85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8061438" y="5058064"/>
            <a:ext cx="114459" cy="204274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363160F-9B92-4C1C-9EA4-53572D3F5AC1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7725058" y="5209507"/>
            <a:ext cx="153032" cy="21181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8D7866E-39A2-4016-9BB9-DDA64C997F7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83802" y="5047857"/>
            <a:ext cx="80947" cy="1334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1E32DA-EEB5-41EE-8EC6-FC5E41A7C54E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7620001" y="4966652"/>
            <a:ext cx="100430" cy="470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86E9BD-E847-4C9A-83FA-61EA5AD8348A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483368" y="5042778"/>
            <a:ext cx="63062" cy="1620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98DA3-B8AD-41DA-A74B-46B2C7F7B70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378957" y="5032517"/>
            <a:ext cx="114920" cy="1026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There is also potential for new algorithms to offer a physical interpretation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26144-7FB3-4FAF-A86B-54CD71A425F9}"/>
              </a:ext>
            </a:extLst>
          </p:cNvPr>
          <p:cNvSpPr txBox="1"/>
          <p:nvPr/>
        </p:nvSpPr>
        <p:spPr>
          <a:xfrm>
            <a:off x="5583965" y="1512515"/>
            <a:ext cx="6605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work on CNNs may one day show ways to interpret their decision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Message Passing Neural Network (MPNN), a graph-based approach, may already be more interpretable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plan to test MPNN by representing the liquid and glass configurations as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Perhaps, we will see an interpretation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D3BF3-9FC5-491B-A8CE-14A5372AA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65" y="2038075"/>
            <a:ext cx="2511324" cy="174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CC74A-B87F-4DC2-9590-0A4A25F52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57" y="4314498"/>
            <a:ext cx="2511324" cy="17474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474F7C-E73C-4CCF-BA9C-EED287B4F613}"/>
              </a:ext>
            </a:extLst>
          </p:cNvPr>
          <p:cNvCxnSpPr>
            <a:cxnSpLocks/>
          </p:cNvCxnSpPr>
          <p:nvPr/>
        </p:nvCxnSpPr>
        <p:spPr>
          <a:xfrm flipV="1">
            <a:off x="2317531" y="4372303"/>
            <a:ext cx="268014" cy="1551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B63091-2D65-4EDB-9D9D-05EE650C90BA}"/>
              </a:ext>
            </a:extLst>
          </p:cNvPr>
          <p:cNvCxnSpPr>
            <a:cxnSpLocks/>
          </p:cNvCxnSpPr>
          <p:nvPr/>
        </p:nvCxnSpPr>
        <p:spPr>
          <a:xfrm flipV="1">
            <a:off x="2317531" y="4527451"/>
            <a:ext cx="0" cy="31413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98C632-6840-4395-9E60-A0A5E5D6DFD2}"/>
              </a:ext>
            </a:extLst>
          </p:cNvPr>
          <p:cNvSpPr/>
          <p:nvPr/>
        </p:nvSpPr>
        <p:spPr>
          <a:xfrm>
            <a:off x="854585" y="3390044"/>
            <a:ext cx="2638096" cy="3955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80191FB-51AE-4462-BAA9-6510AB7744D0}"/>
              </a:ext>
            </a:extLst>
          </p:cNvPr>
          <p:cNvSpPr/>
          <p:nvPr/>
        </p:nvSpPr>
        <p:spPr>
          <a:xfrm rot="5400000">
            <a:off x="1809019" y="3737796"/>
            <a:ext cx="601863" cy="173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B9504-97F9-4E47-B588-E56EECF36C5D}"/>
              </a:ext>
            </a:extLst>
          </p:cNvPr>
          <p:cNvSpPr txBox="1"/>
          <p:nvPr/>
        </p:nvSpPr>
        <p:spPr>
          <a:xfrm>
            <a:off x="2192731" y="3590007"/>
            <a:ext cx="155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 to predict chemical properties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0B6256-0C88-4FF5-A6DF-BFA475C34235}"/>
              </a:ext>
            </a:extLst>
          </p:cNvPr>
          <p:cNvCxnSpPr/>
          <p:nvPr/>
        </p:nvCxnSpPr>
        <p:spPr>
          <a:xfrm flipH="1" flipV="1">
            <a:off x="2511972" y="4466897"/>
            <a:ext cx="859517" cy="58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DDE766-0459-4460-B668-C03CE6BDF6E2}"/>
              </a:ext>
            </a:extLst>
          </p:cNvPr>
          <p:cNvCxnSpPr>
            <a:cxnSpLocks/>
          </p:cNvCxnSpPr>
          <p:nvPr/>
        </p:nvCxnSpPr>
        <p:spPr>
          <a:xfrm flipH="1" flipV="1">
            <a:off x="2370083" y="4716510"/>
            <a:ext cx="1001407" cy="33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78ED43-79BA-4CA0-AAA4-93D62043A599}"/>
              </a:ext>
            </a:extLst>
          </p:cNvPr>
          <p:cNvSpPr txBox="1"/>
          <p:nvPr/>
        </p:nvSpPr>
        <p:spPr>
          <a:xfrm>
            <a:off x="1134112" y="1294126"/>
            <a:ext cx="275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Graph-based approach (MPNN)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5A909-5DF4-43DB-86BF-01F37012EA8D}"/>
              </a:ext>
            </a:extLst>
          </p:cNvPr>
          <p:cNvSpPr txBox="1"/>
          <p:nvPr/>
        </p:nvSpPr>
        <p:spPr>
          <a:xfrm>
            <a:off x="2772756" y="5013702"/>
            <a:ext cx="275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MPNN algorithm can identify which graph elements are significant for predictions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2BC2D23D-2B60-4134-964C-5FC82910F8CE}"/>
              </a:ext>
            </a:extLst>
          </p:cNvPr>
          <p:cNvSpPr/>
          <p:nvPr/>
        </p:nvSpPr>
        <p:spPr>
          <a:xfrm>
            <a:off x="7493877" y="4969981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6F3AE512-40AB-4825-8A4A-6059961C0C42}"/>
              </a:ext>
            </a:extLst>
          </p:cNvPr>
          <p:cNvSpPr/>
          <p:nvPr/>
        </p:nvSpPr>
        <p:spPr>
          <a:xfrm>
            <a:off x="7646279" y="5162974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4E8F3F90-F7CD-44D6-B045-2A9612397E8C}"/>
              </a:ext>
            </a:extLst>
          </p:cNvPr>
          <p:cNvSpPr/>
          <p:nvPr/>
        </p:nvSpPr>
        <p:spPr>
          <a:xfrm>
            <a:off x="7720431" y="4904116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7FDC0F77-CF51-499A-BFD4-EF2D5D6B4658}"/>
              </a:ext>
            </a:extLst>
          </p:cNvPr>
          <p:cNvSpPr/>
          <p:nvPr/>
        </p:nvSpPr>
        <p:spPr>
          <a:xfrm>
            <a:off x="7483368" y="4739809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5D167B7E-689A-4DE2-A1D8-68337D4E6625}"/>
              </a:ext>
            </a:extLst>
          </p:cNvPr>
          <p:cNvSpPr/>
          <p:nvPr/>
        </p:nvSpPr>
        <p:spPr>
          <a:xfrm>
            <a:off x="7267323" y="4983147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E70F3B47-8EEF-44BE-BBAC-52B5B7F8492C}"/>
              </a:ext>
            </a:extLst>
          </p:cNvPr>
          <p:cNvSpPr/>
          <p:nvPr/>
        </p:nvSpPr>
        <p:spPr>
          <a:xfrm>
            <a:off x="7420306" y="5204849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449ECC65-77A4-40EA-9D9E-EEFF92CF8592}"/>
              </a:ext>
            </a:extLst>
          </p:cNvPr>
          <p:cNvSpPr/>
          <p:nvPr/>
        </p:nvSpPr>
        <p:spPr>
          <a:xfrm>
            <a:off x="7252833" y="4712931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E79AAF4-7192-4EFA-83BF-3FD7542FA280}"/>
              </a:ext>
            </a:extLst>
          </p:cNvPr>
          <p:cNvSpPr/>
          <p:nvPr/>
        </p:nvSpPr>
        <p:spPr>
          <a:xfrm>
            <a:off x="7936480" y="4878200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A2500B7-39FE-4B15-BD4C-37BBCF35AC59}"/>
              </a:ext>
            </a:extLst>
          </p:cNvPr>
          <p:cNvSpPr/>
          <p:nvPr/>
        </p:nvSpPr>
        <p:spPr>
          <a:xfrm>
            <a:off x="7556939" y="5518280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626553D8-D8E9-4489-90D3-33BCBCA23BE4}"/>
              </a:ext>
            </a:extLst>
          </p:cNvPr>
          <p:cNvSpPr/>
          <p:nvPr/>
        </p:nvSpPr>
        <p:spPr>
          <a:xfrm>
            <a:off x="7011094" y="4944076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C62DA9C-6801-40A4-BB3C-B286B514FA9E}"/>
              </a:ext>
            </a:extLst>
          </p:cNvPr>
          <p:cNvSpPr/>
          <p:nvPr/>
        </p:nvSpPr>
        <p:spPr>
          <a:xfrm>
            <a:off x="6997259" y="5376049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719EAA6A-E86E-4FF6-88E7-6F706C1824CE}"/>
              </a:ext>
            </a:extLst>
          </p:cNvPr>
          <p:cNvSpPr/>
          <p:nvPr/>
        </p:nvSpPr>
        <p:spPr>
          <a:xfrm>
            <a:off x="7935314" y="5199802"/>
            <a:ext cx="126124" cy="1250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FFAB4A1-9B63-48A3-A08F-F6AC376A8621}"/>
              </a:ext>
            </a:extLst>
          </p:cNvPr>
          <p:cNvSpPr/>
          <p:nvPr/>
        </p:nvSpPr>
        <p:spPr>
          <a:xfrm>
            <a:off x="8119831" y="5013702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577A58E-562E-4245-815F-04803A46E8B2}"/>
              </a:ext>
            </a:extLst>
          </p:cNvPr>
          <p:cNvSpPr/>
          <p:nvPr/>
        </p:nvSpPr>
        <p:spPr>
          <a:xfrm>
            <a:off x="7746128" y="4636115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75849368-F6BC-488F-83AC-B69ABFF304D3}"/>
              </a:ext>
            </a:extLst>
          </p:cNvPr>
          <p:cNvSpPr/>
          <p:nvPr/>
        </p:nvSpPr>
        <p:spPr>
          <a:xfrm>
            <a:off x="7815028" y="5421319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C7769101-522E-4C20-92DF-F735378E2929}"/>
              </a:ext>
            </a:extLst>
          </p:cNvPr>
          <p:cNvSpPr/>
          <p:nvPr/>
        </p:nvSpPr>
        <p:spPr>
          <a:xfrm>
            <a:off x="7126010" y="5184450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B3634EED-F8FF-46CA-8114-C114960D145A}"/>
              </a:ext>
            </a:extLst>
          </p:cNvPr>
          <p:cNvSpPr/>
          <p:nvPr/>
        </p:nvSpPr>
        <p:spPr>
          <a:xfrm>
            <a:off x="7304370" y="5543557"/>
            <a:ext cx="126124" cy="12507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E9E473-D706-4ECC-8242-8B9223E9D5D6}"/>
              </a:ext>
            </a:extLst>
          </p:cNvPr>
          <p:cNvCxnSpPr>
            <a:cxnSpLocks/>
            <a:stCxn id="29" idx="0"/>
            <a:endCxn id="32" idx="4"/>
          </p:cNvCxnSpPr>
          <p:nvPr/>
        </p:nvCxnSpPr>
        <p:spPr>
          <a:xfrm flipH="1" flipV="1">
            <a:off x="7546430" y="4864880"/>
            <a:ext cx="10509" cy="10510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A1B576-5983-4754-A52C-509F3B4CAEB2}"/>
              </a:ext>
            </a:extLst>
          </p:cNvPr>
          <p:cNvCxnSpPr>
            <a:cxnSpLocks/>
          </p:cNvCxnSpPr>
          <p:nvPr/>
        </p:nvCxnSpPr>
        <p:spPr>
          <a:xfrm flipH="1" flipV="1">
            <a:off x="7657374" y="5050468"/>
            <a:ext cx="1019160" cy="41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5D30079-2CBB-4F1F-87F0-77FB4058CE92}"/>
              </a:ext>
            </a:extLst>
          </p:cNvPr>
          <p:cNvSpPr txBox="1"/>
          <p:nvPr/>
        </p:nvSpPr>
        <p:spPr>
          <a:xfrm>
            <a:off x="8713907" y="5144465"/>
            <a:ext cx="275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MPNN could identify five-fold symmetry as a predictive feature for glassy materials</a:t>
            </a:r>
          </a:p>
        </p:txBody>
      </p:sp>
    </p:spTree>
    <p:extLst>
      <p:ext uri="{BB962C8B-B14F-4D97-AF65-F5344CB8AC3E}">
        <p14:creationId xmlns:p14="http://schemas.microsoft.com/office/powerpoint/2010/main" val="293129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TIP4P/F RDFs using 32 beads are in agreement with the original TIP4P/F paper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2A233-0706-4D91-878C-2778C6FBB836}"/>
              </a:ext>
            </a:extLst>
          </p:cNvPr>
          <p:cNvSpPr txBox="1"/>
          <p:nvPr/>
        </p:nvSpPr>
        <p:spPr>
          <a:xfrm>
            <a:off x="145059" y="1027924"/>
            <a:ext cx="858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Simulation Details: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216 TIP4P/F molecules with an initial density of 0.997 g/ml     -      NVT Andersen at T = 298 K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100 </a:t>
            </a:r>
            <a:r>
              <a:rPr lang="en-US" sz="1400" dirty="0" err="1"/>
              <a:t>ps</a:t>
            </a:r>
            <a:r>
              <a:rPr lang="en-US" sz="1400" dirty="0"/>
              <a:t> equilibration and 250 </a:t>
            </a:r>
            <a:r>
              <a:rPr lang="en-US" sz="1400" dirty="0" err="1"/>
              <a:t>ps</a:t>
            </a:r>
            <a:r>
              <a:rPr lang="en-US" sz="1400" dirty="0"/>
              <a:t> production                                  -      32 path integral beads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07846-FF6F-4505-8082-DF8FDD7575BC}"/>
              </a:ext>
            </a:extLst>
          </p:cNvPr>
          <p:cNvSpPr txBox="1"/>
          <p:nvPr/>
        </p:nvSpPr>
        <p:spPr>
          <a:xfrm>
            <a:off x="1111514" y="1926545"/>
            <a:ext cx="23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O-O RDF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ACC76-62F2-4E18-81E6-EA284649AF54}"/>
              </a:ext>
            </a:extLst>
          </p:cNvPr>
          <p:cNvSpPr txBox="1"/>
          <p:nvPr/>
        </p:nvSpPr>
        <p:spPr>
          <a:xfrm>
            <a:off x="5082781" y="1920570"/>
            <a:ext cx="23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O-H RDF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469E8-A5B3-485A-A932-3D3CBE83DCB5}"/>
              </a:ext>
            </a:extLst>
          </p:cNvPr>
          <p:cNvSpPr txBox="1"/>
          <p:nvPr/>
        </p:nvSpPr>
        <p:spPr>
          <a:xfrm>
            <a:off x="9155539" y="1928783"/>
            <a:ext cx="23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H-H RDF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F8FA7-39BA-4102-8353-BFA638992BDA}"/>
              </a:ext>
            </a:extLst>
          </p:cNvPr>
          <p:cNvSpPr txBox="1"/>
          <p:nvPr/>
        </p:nvSpPr>
        <p:spPr>
          <a:xfrm>
            <a:off x="-30371" y="4711788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6DE05-19CB-4D8E-944D-75823DFE3AC2}"/>
              </a:ext>
            </a:extLst>
          </p:cNvPr>
          <p:cNvSpPr txBox="1"/>
          <p:nvPr/>
        </p:nvSpPr>
        <p:spPr>
          <a:xfrm>
            <a:off x="-30371" y="2923433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7E7CD2-7B1A-46E2-8033-5BF8E4230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72" y="2289902"/>
            <a:ext cx="2258442" cy="1732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8F5C75-B379-4489-90F1-6F682334E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738" y="2245805"/>
            <a:ext cx="2331302" cy="1775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D06E48-E76F-46CF-B4E4-2722C584A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442" y="2469006"/>
            <a:ext cx="872408" cy="635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5E3258-7233-46F7-A9EA-085D35365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972" y="4021038"/>
            <a:ext cx="2342843" cy="19897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DBE5EE-D8D2-4A38-9932-A06C5EEA0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223" y="4036571"/>
            <a:ext cx="2262048" cy="1978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3A9D71-851C-4A30-B9DE-FD4012ABD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4048" y="2270925"/>
            <a:ext cx="2331301" cy="17478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AC541F-C429-4AF6-8F37-88D41C253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0364" y="4021038"/>
            <a:ext cx="2331301" cy="200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5058" y="276326"/>
            <a:ext cx="1204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TIP4P/F densities using 1 bead are relatively accurate, but we cannot validate using 32 beads without a working path integral </a:t>
            </a:r>
            <a:r>
              <a:rPr lang="en-US" sz="2800" b="1" dirty="0" err="1"/>
              <a:t>barostat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D48B8-EAEF-4248-AEB4-AFF23CB29F0E}"/>
              </a:ext>
            </a:extLst>
          </p:cNvPr>
          <p:cNvSpPr txBox="1"/>
          <p:nvPr/>
        </p:nvSpPr>
        <p:spPr>
          <a:xfrm>
            <a:off x="145058" y="1450302"/>
            <a:ext cx="8585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Simulation Details: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3650 TIP4P/F molecules 		-      NPT Berendsen + Andersen at P = 1.0 atm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950 </a:t>
            </a:r>
            <a:r>
              <a:rPr lang="en-US" sz="1400" dirty="0" err="1"/>
              <a:t>ps</a:t>
            </a:r>
            <a:r>
              <a:rPr lang="en-US" sz="1400" dirty="0"/>
              <a:t> equilibration and 50 </a:t>
            </a:r>
            <a:r>
              <a:rPr lang="en-US" sz="1400" dirty="0" err="1"/>
              <a:t>ps</a:t>
            </a:r>
            <a:r>
              <a:rPr lang="en-US" sz="1400" dirty="0"/>
              <a:t> production	-      1 path integral bead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0EB95CC-CDCB-4D18-9D89-BE1C24325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7826" y="2324342"/>
          <a:ext cx="1045624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060">
                  <a:extLst>
                    <a:ext uri="{9D8B030D-6E8A-4147-A177-3AD203B41FA5}">
                      <a16:colId xmlns:a16="http://schemas.microsoft.com/office/drawing/2014/main" val="1782352532"/>
                    </a:ext>
                  </a:extLst>
                </a:gridCol>
                <a:gridCol w="2614060">
                  <a:extLst>
                    <a:ext uri="{9D8B030D-6E8A-4147-A177-3AD203B41FA5}">
                      <a16:colId xmlns:a16="http://schemas.microsoft.com/office/drawing/2014/main" val="3991628323"/>
                    </a:ext>
                  </a:extLst>
                </a:gridCol>
                <a:gridCol w="2614060">
                  <a:extLst>
                    <a:ext uri="{9D8B030D-6E8A-4147-A177-3AD203B41FA5}">
                      <a16:colId xmlns:a16="http://schemas.microsoft.com/office/drawing/2014/main" val="2629013448"/>
                    </a:ext>
                  </a:extLst>
                </a:gridCol>
                <a:gridCol w="2614060">
                  <a:extLst>
                    <a:ext uri="{9D8B030D-6E8A-4147-A177-3AD203B41FA5}">
                      <a16:colId xmlns:a16="http://schemas.microsoft.com/office/drawing/2014/main" val="13994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 </a:t>
                      </a:r>
                    </a:p>
                    <a:p>
                      <a:pPr algn="ctr"/>
                      <a:r>
                        <a:rPr lang="en-US" dirty="0"/>
                        <a:t>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TIP4P/F Density </a:t>
                      </a:r>
                    </a:p>
                    <a:p>
                      <a:pPr algn="ctr"/>
                      <a:r>
                        <a:rPr lang="en-US" dirty="0"/>
                        <a:t>(g/ml)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NIST Experimental Density </a:t>
                      </a:r>
                    </a:p>
                    <a:p>
                      <a:pPr algn="ctr"/>
                      <a:r>
                        <a:rPr lang="en-US" dirty="0"/>
                        <a:t>(g/ml)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Error</a:t>
                      </a:r>
                    </a:p>
                    <a:p>
                      <a:pPr algn="ctr"/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04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- 0.788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0.98771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0.99656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- 0.889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0.98157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0.98943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- 0.750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927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CDDB8D-6E21-40BD-9F37-3FD5BE79F0C7}"/>
              </a:ext>
            </a:extLst>
          </p:cNvPr>
          <p:cNvSpPr txBox="1"/>
          <p:nvPr/>
        </p:nvSpPr>
        <p:spPr>
          <a:xfrm>
            <a:off x="262963" y="4669035"/>
            <a:ext cx="10901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original paper, TIP4P/F density was parametrized and validated using 32 beads in an NPT 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Currently, DASH does not support constant pressure PIMD, so we do not have a means to appropriately validate TIP4P/F density using 32 beads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MC </a:t>
            </a:r>
            <a:r>
              <a:rPr lang="en-US" dirty="0" err="1"/>
              <a:t>barostat</a:t>
            </a:r>
            <a:r>
              <a:rPr lang="en-US" dirty="0"/>
              <a:t> compatible with path integrals in DASH is in development but not yet functional</a:t>
            </a:r>
          </a:p>
        </p:txBody>
      </p:sp>
    </p:spTree>
    <p:extLst>
      <p:ext uri="{BB962C8B-B14F-4D97-AF65-F5344CB8AC3E}">
        <p14:creationId xmlns:p14="http://schemas.microsoft.com/office/powerpoint/2010/main" val="256694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5058" y="276326"/>
            <a:ext cx="1204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Similarly, TAFFI hexane densities using 1 bead are relatively accurate, but we do not have results for multiple beads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D48B8-EAEF-4248-AEB4-AFF23CB29F0E}"/>
              </a:ext>
            </a:extLst>
          </p:cNvPr>
          <p:cNvSpPr txBox="1"/>
          <p:nvPr/>
        </p:nvSpPr>
        <p:spPr>
          <a:xfrm>
            <a:off x="145058" y="1450302"/>
            <a:ext cx="8585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Simulation Details: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500 TAFFI hexane molecules 		-      NPT Berendsen + Andersen at P = 1.0 atm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1950 </a:t>
            </a:r>
            <a:r>
              <a:rPr lang="en-US" sz="1400" dirty="0" err="1"/>
              <a:t>ps</a:t>
            </a:r>
            <a:r>
              <a:rPr lang="en-US" sz="1400" dirty="0"/>
              <a:t> equilibration and 50 </a:t>
            </a:r>
            <a:r>
              <a:rPr lang="en-US" sz="1400" dirty="0" err="1"/>
              <a:t>ps</a:t>
            </a:r>
            <a:r>
              <a:rPr lang="en-US" sz="1400" dirty="0"/>
              <a:t> production	-      1 path integral bead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C42CF0-FF67-4C07-B4A3-DEE392125C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880" y="2324342"/>
          <a:ext cx="1045624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060">
                  <a:extLst>
                    <a:ext uri="{9D8B030D-6E8A-4147-A177-3AD203B41FA5}">
                      <a16:colId xmlns:a16="http://schemas.microsoft.com/office/drawing/2014/main" val="1782352532"/>
                    </a:ext>
                  </a:extLst>
                </a:gridCol>
                <a:gridCol w="2614060">
                  <a:extLst>
                    <a:ext uri="{9D8B030D-6E8A-4147-A177-3AD203B41FA5}">
                      <a16:colId xmlns:a16="http://schemas.microsoft.com/office/drawing/2014/main" val="3991628323"/>
                    </a:ext>
                  </a:extLst>
                </a:gridCol>
                <a:gridCol w="2614060">
                  <a:extLst>
                    <a:ext uri="{9D8B030D-6E8A-4147-A177-3AD203B41FA5}">
                      <a16:colId xmlns:a16="http://schemas.microsoft.com/office/drawing/2014/main" val="2629013448"/>
                    </a:ext>
                  </a:extLst>
                </a:gridCol>
                <a:gridCol w="2614060">
                  <a:extLst>
                    <a:ext uri="{9D8B030D-6E8A-4147-A177-3AD203B41FA5}">
                      <a16:colId xmlns:a16="http://schemas.microsoft.com/office/drawing/2014/main" val="13994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 </a:t>
                      </a:r>
                    </a:p>
                    <a:p>
                      <a:pPr algn="ctr"/>
                      <a:r>
                        <a:rPr lang="en-US" dirty="0"/>
                        <a:t>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TAFFI Hexane Density </a:t>
                      </a:r>
                    </a:p>
                    <a:p>
                      <a:pPr algn="ctr"/>
                      <a:r>
                        <a:rPr lang="en-US" dirty="0"/>
                        <a:t>(g/ml)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NIST Experimental Density </a:t>
                      </a:r>
                    </a:p>
                    <a:p>
                      <a:pPr algn="ctr"/>
                      <a:r>
                        <a:rPr lang="en-US" dirty="0"/>
                        <a:t>(g/ml)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Error</a:t>
                      </a:r>
                    </a:p>
                    <a:p>
                      <a:pPr algn="ctr"/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04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+ 0.2500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0.65166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- 0.4760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- 1.5118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9278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C93E61C-6F1E-4D36-987F-4BCEE0DF6963}"/>
              </a:ext>
            </a:extLst>
          </p:cNvPr>
          <p:cNvSpPr txBox="1"/>
          <p:nvPr/>
        </p:nvSpPr>
        <p:spPr>
          <a:xfrm>
            <a:off x="262963" y="4669035"/>
            <a:ext cx="1090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RDFs for TAFFI hexane are in progress</a:t>
            </a:r>
          </a:p>
        </p:txBody>
      </p:sp>
    </p:spTree>
    <p:extLst>
      <p:ext uri="{BB962C8B-B14F-4D97-AF65-F5344CB8AC3E}">
        <p14:creationId xmlns:p14="http://schemas.microsoft.com/office/powerpoint/2010/main" val="152008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5059" y="263204"/>
            <a:ext cx="1204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 compute interfacial properties using multiple beads without a </a:t>
            </a:r>
            <a:r>
              <a:rPr lang="en-US" sz="2800" b="1" dirty="0" err="1"/>
              <a:t>barostat</a:t>
            </a:r>
            <a:r>
              <a:rPr lang="en-US" sz="2800" b="1" dirty="0"/>
              <a:t>, we extended the z-dimension and simulated in the NVT ensemble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255C1-727C-44B6-979C-D173E6ED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93" y="3858010"/>
            <a:ext cx="3035539" cy="2340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9F2C3-F155-4B70-B9E7-6A71434A0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252" y="3914219"/>
            <a:ext cx="3035539" cy="230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57396-51DF-4C6F-B89E-8CDE0C552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521" y="3886892"/>
            <a:ext cx="2949666" cy="2347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E6D95-AF52-4FE8-A0D9-D6F8DF1870FE}"/>
              </a:ext>
            </a:extLst>
          </p:cNvPr>
          <p:cNvSpPr txBox="1"/>
          <p:nvPr/>
        </p:nvSpPr>
        <p:spPr>
          <a:xfrm>
            <a:off x="1923564" y="3581146"/>
            <a:ext cx="13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bead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BA78D-9FA4-4FB9-9C96-ED66B526BCDD}"/>
              </a:ext>
            </a:extLst>
          </p:cNvPr>
          <p:cNvSpPr txBox="1"/>
          <p:nvPr/>
        </p:nvSpPr>
        <p:spPr>
          <a:xfrm>
            <a:off x="9346910" y="3581146"/>
            <a:ext cx="13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 beads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CF469-E503-496B-9B3E-091C6B6DC536}"/>
              </a:ext>
            </a:extLst>
          </p:cNvPr>
          <p:cNvSpPr txBox="1"/>
          <p:nvPr/>
        </p:nvSpPr>
        <p:spPr>
          <a:xfrm>
            <a:off x="5711329" y="3558118"/>
            <a:ext cx="133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beads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FFCF0-DAEF-4139-A79B-3779C3213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056" y="1288182"/>
            <a:ext cx="2527930" cy="20117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3F1A2B0-602A-41D5-891B-C1D9923EEE71}"/>
              </a:ext>
            </a:extLst>
          </p:cNvPr>
          <p:cNvSpPr/>
          <p:nvPr/>
        </p:nvSpPr>
        <p:spPr>
          <a:xfrm rot="8863385">
            <a:off x="4075806" y="3461776"/>
            <a:ext cx="922264" cy="23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F262315-F846-4368-8037-DB57EC128D75}"/>
              </a:ext>
            </a:extLst>
          </p:cNvPr>
          <p:cNvSpPr/>
          <p:nvPr/>
        </p:nvSpPr>
        <p:spPr>
          <a:xfrm rot="2371411">
            <a:off x="7587939" y="3381982"/>
            <a:ext cx="922264" cy="23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C30078-FAA7-4463-A6F4-5AC7C4A5FA49}"/>
              </a:ext>
            </a:extLst>
          </p:cNvPr>
          <p:cNvSpPr/>
          <p:nvPr/>
        </p:nvSpPr>
        <p:spPr>
          <a:xfrm rot="5400000">
            <a:off x="6193038" y="3363227"/>
            <a:ext cx="369333" cy="199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59B90D-4A99-4FA4-BF09-6FFE3B6A9B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059" y="2189451"/>
          <a:ext cx="1193221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702">
                  <a:extLst>
                    <a:ext uri="{9D8B030D-6E8A-4147-A177-3AD203B41FA5}">
                      <a16:colId xmlns:a16="http://schemas.microsoft.com/office/drawing/2014/main" val="2323730232"/>
                    </a:ext>
                  </a:extLst>
                </a:gridCol>
                <a:gridCol w="1988702">
                  <a:extLst>
                    <a:ext uri="{9D8B030D-6E8A-4147-A177-3AD203B41FA5}">
                      <a16:colId xmlns:a16="http://schemas.microsoft.com/office/drawing/2014/main" val="3371119140"/>
                    </a:ext>
                  </a:extLst>
                </a:gridCol>
                <a:gridCol w="1988702">
                  <a:extLst>
                    <a:ext uri="{9D8B030D-6E8A-4147-A177-3AD203B41FA5}">
                      <a16:colId xmlns:a16="http://schemas.microsoft.com/office/drawing/2014/main" val="136643460"/>
                    </a:ext>
                  </a:extLst>
                </a:gridCol>
                <a:gridCol w="1988702">
                  <a:extLst>
                    <a:ext uri="{9D8B030D-6E8A-4147-A177-3AD203B41FA5}">
                      <a16:colId xmlns:a16="http://schemas.microsoft.com/office/drawing/2014/main" val="2765837969"/>
                    </a:ext>
                  </a:extLst>
                </a:gridCol>
                <a:gridCol w="1988702">
                  <a:extLst>
                    <a:ext uri="{9D8B030D-6E8A-4147-A177-3AD203B41FA5}">
                      <a16:colId xmlns:a16="http://schemas.microsoft.com/office/drawing/2014/main" val="2901264611"/>
                    </a:ext>
                  </a:extLst>
                </a:gridCol>
                <a:gridCol w="1988702">
                  <a:extLst>
                    <a:ext uri="{9D8B030D-6E8A-4147-A177-3AD203B41FA5}">
                      <a16:colId xmlns:a16="http://schemas.microsoft.com/office/drawing/2014/main" val="1985150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DASH 1 Bead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DASH 16 Beads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DASH 32 Beads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Patel and Brooks (2006)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Wick et al. (2012)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6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Bulk water density (g/ml)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Bulk hexane density (g/ml)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Intrinsic width (Angstroms)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0.656 +/- 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0.658 +/- 0.018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0.626 +/- 0.022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5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thermal width (Angstroms)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1.533 +/- 0.047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1.567 +/- 0.030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1.564 +/- 0.031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06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Interfacial Tension (</a:t>
                      </a:r>
                      <a:r>
                        <a:rPr lang="en-US" dirty="0" err="1"/>
                        <a:t>mN</a:t>
                      </a:r>
                      <a:r>
                        <a:rPr lang="en-US" dirty="0"/>
                        <a:t>/m)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57.29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43.24 +/- 0.4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50.3 +/- 0.8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686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6D148B-A863-4FDE-ABBB-CD8F43448438}"/>
              </a:ext>
            </a:extLst>
          </p:cNvPr>
          <p:cNvSpPr txBox="1"/>
          <p:nvPr/>
        </p:nvSpPr>
        <p:spPr>
          <a:xfrm>
            <a:off x="202423" y="1244029"/>
            <a:ext cx="8585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Simulation Details: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3650 TIP4P/F and 500 TAFFI hexane molecules    -      NVT Andersen at T = 298.15 K      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1 ns equilibration and 2 ns 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5059" y="263204"/>
            <a:ext cx="1204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Analysis of these simulations shows that nuclear quantum effects might not influence the interfacial width</a:t>
            </a:r>
          </a:p>
        </p:txBody>
      </p:sp>
    </p:spTree>
    <p:extLst>
      <p:ext uri="{BB962C8B-B14F-4D97-AF65-F5344CB8AC3E}">
        <p14:creationId xmlns:p14="http://schemas.microsoft.com/office/powerpoint/2010/main" val="403678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D148B-A863-4FDE-ABBB-CD8F43448438}"/>
              </a:ext>
            </a:extLst>
          </p:cNvPr>
          <p:cNvSpPr txBox="1"/>
          <p:nvPr/>
        </p:nvSpPr>
        <p:spPr>
          <a:xfrm>
            <a:off x="202423" y="1244029"/>
            <a:ext cx="8585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Simulation Details: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3650 TIP4P/F and 500 TAFFI hexane molecules    -      NPT Berendsen + Andersen at P = 1.0 atm T = 298.15 K       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300 </a:t>
            </a:r>
            <a:r>
              <a:rPr lang="en-US" sz="1400" dirty="0" err="1"/>
              <a:t>ps</a:t>
            </a:r>
            <a:r>
              <a:rPr lang="en-US" sz="1400" dirty="0"/>
              <a:t> equilibration and 200 </a:t>
            </a:r>
            <a:r>
              <a:rPr lang="en-US" sz="1400" dirty="0" err="1"/>
              <a:t>ps</a:t>
            </a:r>
            <a:r>
              <a:rPr lang="en-US" sz="1400" dirty="0"/>
              <a:t> 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5059" y="263204"/>
            <a:ext cx="1204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Molecular orientation for 1 bead is comparable to results in the literature, and results for multiple beads are in progress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28D84-417C-465E-AA4A-2EBB204A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606" y="2431614"/>
            <a:ext cx="2543288" cy="2009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47757-48B7-4429-854B-73A47256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459" y="4457777"/>
            <a:ext cx="3100180" cy="1745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1A7665-EC1B-4CB7-BDBC-590C805D2B3E}"/>
              </a:ext>
            </a:extLst>
          </p:cNvPr>
          <p:cNvSpPr txBox="1"/>
          <p:nvPr/>
        </p:nvSpPr>
        <p:spPr>
          <a:xfrm>
            <a:off x="202423" y="4875308"/>
            <a:ext cx="175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Patel and Brooks (2006)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0A747-82A6-4578-8944-840BAA7442C4}"/>
              </a:ext>
            </a:extLst>
          </p:cNvPr>
          <p:cNvSpPr txBox="1"/>
          <p:nvPr/>
        </p:nvSpPr>
        <p:spPr>
          <a:xfrm>
            <a:off x="766807" y="3344828"/>
            <a:ext cx="751216" cy="37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EEA72-42C8-43A4-A446-F70C3DD0500A}"/>
              </a:ext>
            </a:extLst>
          </p:cNvPr>
          <p:cNvSpPr txBox="1"/>
          <p:nvPr/>
        </p:nvSpPr>
        <p:spPr>
          <a:xfrm>
            <a:off x="2488900" y="2005781"/>
            <a:ext cx="2006516" cy="3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Orientation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0C949-D06E-42AC-AFB7-894EF2AC8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213" y="2488988"/>
            <a:ext cx="2877642" cy="2085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1A61E3-5032-49DD-9759-BCA30FDEA745}"/>
              </a:ext>
            </a:extLst>
          </p:cNvPr>
          <p:cNvSpPr txBox="1"/>
          <p:nvPr/>
        </p:nvSpPr>
        <p:spPr>
          <a:xfrm>
            <a:off x="7374992" y="2005781"/>
            <a:ext cx="232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Hexane Orientation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DEBFAE-9A77-464F-8E1D-FDB4319F3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350" y="4606754"/>
            <a:ext cx="3116939" cy="15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5CB4-71E8-48F7-AB7B-807380C2295E}"/>
              </a:ext>
            </a:extLst>
          </p:cNvPr>
          <p:cNvSpPr txBox="1"/>
          <p:nvPr/>
        </p:nvSpPr>
        <p:spPr>
          <a:xfrm>
            <a:off x="145059" y="263204"/>
            <a:ext cx="1204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Initially we will continue validate force fields and finalize initial analysis of the interface, but we also need to consider new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A50AD-9764-4203-9F17-72C781A59485}"/>
              </a:ext>
            </a:extLst>
          </p:cNvPr>
          <p:cNvSpPr txBox="1"/>
          <p:nvPr/>
        </p:nvSpPr>
        <p:spPr>
          <a:xfrm>
            <a:off x="705221" y="1159436"/>
            <a:ext cx="8845179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Validation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sz="1600" dirty="0"/>
              <a:t>Fix RDF calculator to work on </a:t>
            </a:r>
            <a:r>
              <a:rPr lang="en-US" sz="1600" dirty="0" err="1"/>
              <a:t>depablo</a:t>
            </a:r>
            <a:r>
              <a:rPr lang="en-US" sz="1600" dirty="0"/>
              <a:t> node </a:t>
            </a:r>
          </a:p>
          <a:p>
            <a:pPr marL="342900" indent="-342900">
              <a:buAutoNum type="arabicPeriod"/>
            </a:pPr>
            <a:r>
              <a:rPr lang="en-US" sz="1600" dirty="0"/>
              <a:t>Compute RDFs for TAFFI hexane</a:t>
            </a:r>
          </a:p>
          <a:p>
            <a:pPr marL="342900" indent="-342900">
              <a:buAutoNum type="arabicPeriod"/>
            </a:pPr>
            <a:r>
              <a:rPr lang="en-US" sz="1600" dirty="0"/>
              <a:t>Re-compute RDFs for water using finer bin size</a:t>
            </a:r>
          </a:p>
          <a:p>
            <a:pPr marL="342900" indent="-342900">
              <a:buAutoNum type="arabicPeriod"/>
            </a:pPr>
            <a:r>
              <a:rPr lang="en-US" sz="1600" dirty="0"/>
              <a:t>Validate that standard errors are computed rigorously</a:t>
            </a:r>
          </a:p>
          <a:p>
            <a:pPr marL="342900" indent="-342900">
              <a:buAutoNum type="arabicPeriod"/>
            </a:pPr>
            <a:r>
              <a:rPr lang="en-US" sz="1600" dirty="0"/>
              <a:t>Compare results from DASH to results from </a:t>
            </a:r>
            <a:r>
              <a:rPr lang="en-US" sz="1600" dirty="0" err="1"/>
              <a:t>OpenMM</a:t>
            </a:r>
            <a:r>
              <a:rPr lang="en-US" sz="1600" dirty="0"/>
              <a:t> code (Markland group, Stanford)</a:t>
            </a:r>
          </a:p>
          <a:p>
            <a:pPr marL="342900" indent="-342900">
              <a:buAutoNum type="arabicPeriod"/>
            </a:pPr>
            <a:r>
              <a:rPr lang="en-US" sz="1600" dirty="0"/>
              <a:t>Compare density results using Nose-Hoover </a:t>
            </a:r>
            <a:r>
              <a:rPr lang="en-US" sz="1600" dirty="0" err="1"/>
              <a:t>barostat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b="1" dirty="0"/>
              <a:t>Obtain a working PIMD or PIMC </a:t>
            </a:r>
            <a:r>
              <a:rPr lang="en-US" sz="1600" b="1" dirty="0" err="1"/>
              <a:t>barostat</a:t>
            </a:r>
            <a:r>
              <a:rPr lang="en-US" sz="1600" b="1" dirty="0"/>
              <a:t>?   (Work on this myself)</a:t>
            </a:r>
          </a:p>
          <a:p>
            <a:endParaRPr lang="en-US" b="1" dirty="0"/>
          </a:p>
          <a:p>
            <a:r>
              <a:rPr lang="en-US" i="1" dirty="0"/>
              <a:t>Initial Analysis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sz="1600" dirty="0"/>
              <a:t>Compute interfacial tension using multiple beads</a:t>
            </a:r>
          </a:p>
          <a:p>
            <a:pPr marL="342900" indent="-342900">
              <a:buAutoNum type="arabicPeriod"/>
            </a:pPr>
            <a:r>
              <a:rPr lang="en-US" sz="1600" dirty="0"/>
              <a:t>Compute molecular orientation using multiple beads</a:t>
            </a:r>
          </a:p>
          <a:p>
            <a:pPr marL="342900" indent="-342900">
              <a:buAutoNum type="arabicPeriod"/>
            </a:pPr>
            <a:r>
              <a:rPr lang="en-US" sz="1600" dirty="0"/>
              <a:t>Complete simulations at lower temperatures</a:t>
            </a:r>
          </a:p>
          <a:p>
            <a:pPr marL="342900" indent="-342900">
              <a:buAutoNum type="arabicPeriod"/>
            </a:pPr>
            <a:r>
              <a:rPr lang="en-US" sz="1600" dirty="0"/>
              <a:t>Use Elastic bath method (with Kevin van </a:t>
            </a:r>
            <a:r>
              <a:rPr lang="en-US" sz="1600" dirty="0" err="1"/>
              <a:t>Warkum</a:t>
            </a:r>
            <a:r>
              <a:rPr lang="en-US" sz="1600" dirty="0"/>
              <a:t>) to compute pressure in NVT system</a:t>
            </a:r>
          </a:p>
          <a:p>
            <a:pPr marL="342900" indent="-342900">
              <a:buAutoNum type="arabicPeriod"/>
            </a:pPr>
            <a:r>
              <a:rPr lang="en-US" sz="1600" b="1" dirty="0"/>
              <a:t>Analyze the H-bonding network (e.g. number of H-bonds per molecule at bulk versus interface)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r>
              <a:rPr lang="en-US" i="1" dirty="0"/>
              <a:t>New Questions:</a:t>
            </a:r>
          </a:p>
          <a:p>
            <a:pPr marL="342900" indent="-342900">
              <a:buAutoNum type="arabicPeriod"/>
            </a:pPr>
            <a:r>
              <a:rPr lang="en-US" sz="1600" b="1" dirty="0"/>
              <a:t>How do nuclear quantum effects impact orientation of heavy versus light water at the hexane-water interface?  Is it similar to the water-vapor interface?</a:t>
            </a:r>
          </a:p>
          <a:p>
            <a:pPr marL="342900" indent="-342900">
              <a:buAutoNum type="arabicPeriod"/>
            </a:pPr>
            <a:r>
              <a:rPr lang="en-US" sz="1600" b="1" dirty="0"/>
              <a:t>Connect PIMD code to E3B model from Skinner</a:t>
            </a:r>
          </a:p>
          <a:p>
            <a:pPr marL="342900" indent="-342900">
              <a:buAutoNum type="arabicPeriod"/>
            </a:pPr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CFBB8-C268-4F3C-8A29-C67EB8BBB355}"/>
              </a:ext>
            </a:extLst>
          </p:cNvPr>
          <p:cNvSpPr txBox="1"/>
          <p:nvPr/>
        </p:nvSpPr>
        <p:spPr>
          <a:xfrm>
            <a:off x="9050469" y="1253361"/>
            <a:ext cx="3591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Further Questions?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Read Markland papers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Discuss with Prof. Galli and Prof. Skinner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Water-vapor calculations?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3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6E37A-C811-4849-9078-30A4FEEA0D18}"/>
              </a:ext>
            </a:extLst>
          </p:cNvPr>
          <p:cNvSpPr txBox="1"/>
          <p:nvPr/>
        </p:nvSpPr>
        <p:spPr>
          <a:xfrm>
            <a:off x="7175643" y="1210251"/>
            <a:ext cx="4544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Simulation 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10,000 independent NVT </a:t>
            </a:r>
            <a:r>
              <a:rPr lang="en-US" sz="1600" dirty="0" err="1"/>
              <a:t>Kobb</a:t>
            </a:r>
            <a:r>
              <a:rPr lang="en-US" sz="1600" dirty="0"/>
              <a:t>-Andersen mixture simulations of liquid cooling into a glass using cooling rate of 2e7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4320 particles, 65% orange and 35%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Atomic configurations saved at 200 different temperatures and rendered as 250 x 250 pixel PNG files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 generate data, we performed 10,000 NVT </a:t>
            </a:r>
            <a:r>
              <a:rPr lang="en-US" sz="2800" b="1" dirty="0" err="1"/>
              <a:t>Kobb</a:t>
            </a:r>
            <a:r>
              <a:rPr lang="en-US" sz="2800" b="1" dirty="0"/>
              <a:t>-Andersen simulations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BDC7C0-9D0A-4422-94E5-153998A4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259" y="1385469"/>
            <a:ext cx="4283415" cy="3170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863694-1477-4E31-88E2-79C4FB0B1D45}"/>
              </a:ext>
            </a:extLst>
          </p:cNvPr>
          <p:cNvSpPr txBox="1"/>
          <p:nvPr/>
        </p:nvSpPr>
        <p:spPr>
          <a:xfrm>
            <a:off x="2827283" y="1129881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Cooling curve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4599CC-2F73-4793-A039-795E7703154D}"/>
              </a:ext>
            </a:extLst>
          </p:cNvPr>
          <p:cNvSpPr txBox="1"/>
          <p:nvPr/>
        </p:nvSpPr>
        <p:spPr>
          <a:xfrm>
            <a:off x="3292367" y="4461854"/>
            <a:ext cx="172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Temperature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06C17E-292E-4F45-9BAA-A1F94DABCA3C}"/>
              </a:ext>
            </a:extLst>
          </p:cNvPr>
          <p:cNvSpPr txBox="1"/>
          <p:nvPr/>
        </p:nvSpPr>
        <p:spPr>
          <a:xfrm rot="16200000">
            <a:off x="718119" y="2545876"/>
            <a:ext cx="172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Inherent Structure Energy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DDECA-7331-436F-ACD5-24D4342399FF}"/>
              </a:ext>
            </a:extLst>
          </p:cNvPr>
          <p:cNvCxnSpPr>
            <a:cxnSpLocks/>
          </p:cNvCxnSpPr>
          <p:nvPr/>
        </p:nvCxnSpPr>
        <p:spPr>
          <a:xfrm flipV="1">
            <a:off x="3020741" y="1563377"/>
            <a:ext cx="0" cy="2992932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83F8F8-F472-4A8F-8625-C27F00204A7F}"/>
              </a:ext>
            </a:extLst>
          </p:cNvPr>
          <p:cNvSpPr txBox="1"/>
          <p:nvPr/>
        </p:nvSpPr>
        <p:spPr>
          <a:xfrm>
            <a:off x="2800023" y="4498954"/>
            <a:ext cx="38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Tg</a:t>
            </a:r>
            <a:endParaRPr lang="en-US" sz="1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927C883-AB71-4E07-A974-2DC6C68CAFE3}"/>
              </a:ext>
            </a:extLst>
          </p:cNvPr>
          <p:cNvSpPr/>
          <p:nvPr/>
        </p:nvSpPr>
        <p:spPr>
          <a:xfrm rot="16200000">
            <a:off x="2587189" y="4671888"/>
            <a:ext cx="231227" cy="549822"/>
          </a:xfrm>
          <a:prstGeom prst="leftBrace">
            <a:avLst>
              <a:gd name="adj1" fmla="val 2424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F725F2D-0225-4E35-8DB3-2E6DA40EB094}"/>
              </a:ext>
            </a:extLst>
          </p:cNvPr>
          <p:cNvSpPr/>
          <p:nvPr/>
        </p:nvSpPr>
        <p:spPr>
          <a:xfrm rot="16200000">
            <a:off x="4345652" y="3511529"/>
            <a:ext cx="220488" cy="2859799"/>
          </a:xfrm>
          <a:prstGeom prst="leftBrace">
            <a:avLst>
              <a:gd name="adj1" fmla="val 2424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F04AA-58A1-431C-9788-1E67057F628B}"/>
              </a:ext>
            </a:extLst>
          </p:cNvPr>
          <p:cNvSpPr txBox="1"/>
          <p:nvPr/>
        </p:nvSpPr>
        <p:spPr>
          <a:xfrm>
            <a:off x="3992948" y="5095715"/>
            <a:ext cx="925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Liquid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A1E25C-09A5-4F0E-A195-18951F0BC0A6}"/>
              </a:ext>
            </a:extLst>
          </p:cNvPr>
          <p:cNvSpPr txBox="1"/>
          <p:nvPr/>
        </p:nvSpPr>
        <p:spPr>
          <a:xfrm>
            <a:off x="2229033" y="5106688"/>
            <a:ext cx="92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Glass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5EA613-A334-46FA-BA8D-E32B45A6F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528" y="4058838"/>
            <a:ext cx="1133659" cy="1113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E5FA17-6116-4597-829C-AD86BA8B6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166" y="4058839"/>
            <a:ext cx="1118314" cy="111380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A9E377-6039-408F-BA20-2FFEDD4F348F}"/>
              </a:ext>
            </a:extLst>
          </p:cNvPr>
          <p:cNvCxnSpPr>
            <a:stCxn id="29" idx="2"/>
          </p:cNvCxnSpPr>
          <p:nvPr/>
        </p:nvCxnSpPr>
        <p:spPr>
          <a:xfrm flipH="1">
            <a:off x="2691980" y="5383687"/>
            <a:ext cx="1" cy="4653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989585-51C3-4E6B-9E48-C5B25F18687E}"/>
              </a:ext>
            </a:extLst>
          </p:cNvPr>
          <p:cNvCxnSpPr>
            <a:cxnSpLocks/>
          </p:cNvCxnSpPr>
          <p:nvPr/>
        </p:nvCxnSpPr>
        <p:spPr>
          <a:xfrm>
            <a:off x="2691980" y="5849007"/>
            <a:ext cx="770437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2A4410-B9DD-4974-89EE-07B7A7AF49A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0396358" y="5172643"/>
            <a:ext cx="0" cy="676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2ABD51-BB3F-4C55-A33F-6C39FB551059}"/>
              </a:ext>
            </a:extLst>
          </p:cNvPr>
          <p:cNvCxnSpPr>
            <a:cxnSpLocks/>
          </p:cNvCxnSpPr>
          <p:nvPr/>
        </p:nvCxnSpPr>
        <p:spPr>
          <a:xfrm flipH="1">
            <a:off x="4455896" y="5388109"/>
            <a:ext cx="1" cy="22275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EA5010-5A6C-4C57-96B1-0D64BFBA14E9}"/>
              </a:ext>
            </a:extLst>
          </p:cNvPr>
          <p:cNvCxnSpPr>
            <a:cxnSpLocks/>
          </p:cNvCxnSpPr>
          <p:nvPr/>
        </p:nvCxnSpPr>
        <p:spPr>
          <a:xfrm>
            <a:off x="4455896" y="5610860"/>
            <a:ext cx="409942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45AB85-378A-4B41-8427-3F17B1A440C8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555323" y="5172644"/>
            <a:ext cx="0" cy="43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548451-2ACA-41A7-BA13-D8A58D07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39" y="3679409"/>
            <a:ext cx="3170468" cy="20164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EEB7A-B442-45B7-B347-3B5A8ABE4032}"/>
              </a:ext>
            </a:extLst>
          </p:cNvPr>
          <p:cNvSpPr txBox="1"/>
          <p:nvPr/>
        </p:nvSpPr>
        <p:spPr>
          <a:xfrm>
            <a:off x="454791" y="1678861"/>
            <a:ext cx="43458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Applies convolution transformation: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Convolution is translation invariant, which is critical for image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94090-3151-4C74-B6DE-41EE62DFD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44" y="2055042"/>
            <a:ext cx="3717888" cy="940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B34C9C-C60C-48C7-AF5B-2EB24C1F3972}"/>
              </a:ext>
            </a:extLst>
          </p:cNvPr>
          <p:cNvSpPr txBox="1"/>
          <p:nvPr/>
        </p:nvSpPr>
        <p:spPr>
          <a:xfrm>
            <a:off x="483776" y="1031878"/>
            <a:ext cx="612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Convolutional Neural Network (CNN):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FDFAF-D948-4AC2-9036-7DD2831E9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041" y="2035126"/>
            <a:ext cx="6884839" cy="2787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F3A674-4DA0-4EA6-AAE9-75D51FD56724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 analyze the data, we used an algorithm that is excellent at image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1989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Result: a CNN can classify 2D liquids and glasses with high accuracy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1F1D9E-4F30-4F31-9301-391A74AC4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07049"/>
              </p:ext>
            </p:extLst>
          </p:nvPr>
        </p:nvGraphicFramePr>
        <p:xfrm>
          <a:off x="436004" y="1537587"/>
          <a:ext cx="664271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238">
                  <a:extLst>
                    <a:ext uri="{9D8B030D-6E8A-4147-A177-3AD203B41FA5}">
                      <a16:colId xmlns:a16="http://schemas.microsoft.com/office/drawing/2014/main" val="1132920347"/>
                    </a:ext>
                  </a:extLst>
                </a:gridCol>
                <a:gridCol w="2214238">
                  <a:extLst>
                    <a:ext uri="{9D8B030D-6E8A-4147-A177-3AD203B41FA5}">
                      <a16:colId xmlns:a16="http://schemas.microsoft.com/office/drawing/2014/main" val="1811462694"/>
                    </a:ext>
                  </a:extLst>
                </a:gridCol>
                <a:gridCol w="2214238">
                  <a:extLst>
                    <a:ext uri="{9D8B030D-6E8A-4147-A177-3AD203B41FA5}">
                      <a16:colId xmlns:a16="http://schemas.microsoft.com/office/drawing/2014/main" val="36297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Glass Temperature </a:t>
                      </a:r>
                    </a:p>
                    <a:p>
                      <a:pPr algn="ctr"/>
                      <a:r>
                        <a:rPr lang="en-US" dirty="0"/>
                        <a:t>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Liquid Temperature </a:t>
                      </a:r>
                    </a:p>
                    <a:p>
                      <a:pPr algn="ctr"/>
                      <a:r>
                        <a:rPr lang="en-US" dirty="0"/>
                        <a:t>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632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1.95125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9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8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1.85375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0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16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0.48875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86.11%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813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7153E-FE57-4C51-BD27-751726C8AAD1}"/>
              </a:ext>
            </a:extLst>
          </p:cNvPr>
          <p:cNvSpPr txBox="1"/>
          <p:nvPr/>
        </p:nvSpPr>
        <p:spPr>
          <a:xfrm>
            <a:off x="436003" y="4635130"/>
            <a:ext cx="7599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 trained independently at each pair of glass/liquid temperatures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Tg</a:t>
            </a:r>
            <a:r>
              <a:rPr lang="en-US" dirty="0"/>
              <a:t> = 0.37 for the cooling curve with cooling rate 2e7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accuracy attained for liquid temperatures close to </a:t>
            </a:r>
            <a:r>
              <a:rPr lang="en-US" b="1" dirty="0" err="1"/>
              <a:t>Tg</a:t>
            </a:r>
            <a:r>
              <a:rPr lang="en-US" b="1" dirty="0"/>
              <a:t> = 0.37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974570-9DBF-4725-8F9C-76D98B07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159" y="1440539"/>
            <a:ext cx="3842180" cy="305921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E297AEA-41CF-40D3-A02E-D3C46FA7E81C}"/>
              </a:ext>
            </a:extLst>
          </p:cNvPr>
          <p:cNvSpPr/>
          <p:nvPr/>
        </p:nvSpPr>
        <p:spPr>
          <a:xfrm>
            <a:off x="7241628" y="2853559"/>
            <a:ext cx="903889" cy="231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D02FF-A55D-4186-8988-695034F7C817}"/>
              </a:ext>
            </a:extLst>
          </p:cNvPr>
          <p:cNvSpPr txBox="1"/>
          <p:nvPr/>
        </p:nvSpPr>
        <p:spPr>
          <a:xfrm>
            <a:off x="372941" y="1021266"/>
            <a:ext cx="407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Binary Classification Accuracies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27A90-F2DE-4488-AD44-70CBA94FFF2A}"/>
              </a:ext>
            </a:extLst>
          </p:cNvPr>
          <p:cNvSpPr txBox="1"/>
          <p:nvPr/>
        </p:nvSpPr>
        <p:spPr>
          <a:xfrm>
            <a:off x="8260480" y="1053952"/>
            <a:ext cx="355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Accuracies + cooling curve plot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66B153-AD25-4489-B287-BB22D3E82638}"/>
              </a:ext>
            </a:extLst>
          </p:cNvPr>
          <p:cNvCxnSpPr>
            <a:cxnSpLocks/>
          </p:cNvCxnSpPr>
          <p:nvPr/>
        </p:nvCxnSpPr>
        <p:spPr>
          <a:xfrm flipV="1">
            <a:off x="436003" y="1402982"/>
            <a:ext cx="67057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E9DC65-948E-4FF1-AD8C-91701308106F}"/>
              </a:ext>
            </a:extLst>
          </p:cNvPr>
          <p:cNvCxnSpPr>
            <a:cxnSpLocks/>
          </p:cNvCxnSpPr>
          <p:nvPr/>
        </p:nvCxnSpPr>
        <p:spPr>
          <a:xfrm flipV="1">
            <a:off x="8306037" y="1457139"/>
            <a:ext cx="330042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1EA925-BE69-41B1-A5B2-0FDDD7FA5886}"/>
              </a:ext>
            </a:extLst>
          </p:cNvPr>
          <p:cNvSpPr txBox="1"/>
          <p:nvPr/>
        </p:nvSpPr>
        <p:spPr>
          <a:xfrm>
            <a:off x="9056714" y="4248818"/>
            <a:ext cx="38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036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0ECED-A4BA-43BF-89D8-2F26E068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592" y="1135049"/>
            <a:ext cx="3638582" cy="24766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model can also accurately classify data from a different cooling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97A8F-4943-412E-B7D4-9B38696BA805}"/>
              </a:ext>
            </a:extLst>
          </p:cNvPr>
          <p:cNvSpPr txBox="1"/>
          <p:nvPr/>
        </p:nvSpPr>
        <p:spPr>
          <a:xfrm>
            <a:off x="4597273" y="866124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Cooling rate 2e5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3533E-A919-4F8D-A30E-EA0A44B1D779}"/>
              </a:ext>
            </a:extLst>
          </p:cNvPr>
          <p:cNvSpPr txBox="1"/>
          <p:nvPr/>
        </p:nvSpPr>
        <p:spPr>
          <a:xfrm>
            <a:off x="5108033" y="3490477"/>
            <a:ext cx="172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Temperature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3AFD93-8612-45A7-A834-A01EFF4A26E7}"/>
              </a:ext>
            </a:extLst>
          </p:cNvPr>
          <p:cNvSpPr txBox="1"/>
          <p:nvPr/>
        </p:nvSpPr>
        <p:spPr>
          <a:xfrm rot="16200000">
            <a:off x="2819118" y="2067739"/>
            <a:ext cx="172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Inherent Structure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4AF516-2C87-418B-8BF0-481553BCB398}"/>
              </a:ext>
            </a:extLst>
          </p:cNvPr>
          <p:cNvCxnSpPr>
            <a:cxnSpLocks/>
          </p:cNvCxnSpPr>
          <p:nvPr/>
        </p:nvCxnSpPr>
        <p:spPr>
          <a:xfrm flipV="1">
            <a:off x="5370787" y="1256256"/>
            <a:ext cx="0" cy="23554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0770CB-76D9-4230-9B59-53D230C3A7DA}"/>
              </a:ext>
            </a:extLst>
          </p:cNvPr>
          <p:cNvSpPr txBox="1"/>
          <p:nvPr/>
        </p:nvSpPr>
        <p:spPr>
          <a:xfrm>
            <a:off x="5156325" y="3513636"/>
            <a:ext cx="38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Tg</a:t>
            </a:r>
            <a:endParaRPr lang="en-US" sz="1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6FC176-7611-4E86-8BAF-D4157B46D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5443"/>
              </p:ext>
            </p:extLst>
          </p:nvPr>
        </p:nvGraphicFramePr>
        <p:xfrm>
          <a:off x="1885623" y="4999088"/>
          <a:ext cx="81279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036217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025974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7516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Glass Temperature </a:t>
                      </a:r>
                    </a:p>
                    <a:p>
                      <a:pPr algn="ctr"/>
                      <a:r>
                        <a:rPr lang="en-US" dirty="0"/>
                        <a:t>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Liquid Temperature </a:t>
                      </a:r>
                    </a:p>
                    <a:p>
                      <a:pPr algn="ctr"/>
                      <a:r>
                        <a:rPr lang="en-US" dirty="0"/>
                        <a:t>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78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89.13%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0549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FD301C5-B6ED-4C17-9037-40121BFD0367}"/>
              </a:ext>
            </a:extLst>
          </p:cNvPr>
          <p:cNvSpPr txBox="1"/>
          <p:nvPr/>
        </p:nvSpPr>
        <p:spPr>
          <a:xfrm>
            <a:off x="1822561" y="4484634"/>
            <a:ext cx="6795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2e5 Classification Accuracy Using Model Trained on 2e7 Data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B1DE1F-E046-4708-A62E-F23B2A13FDCF}"/>
              </a:ext>
            </a:extLst>
          </p:cNvPr>
          <p:cNvCxnSpPr>
            <a:cxnSpLocks/>
          </p:cNvCxnSpPr>
          <p:nvPr/>
        </p:nvCxnSpPr>
        <p:spPr>
          <a:xfrm flipV="1">
            <a:off x="1885623" y="4863713"/>
            <a:ext cx="8127999" cy="2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E9BFD6-AEA2-4517-A6E2-4CDDAB5DE686}"/>
              </a:ext>
            </a:extLst>
          </p:cNvPr>
          <p:cNvCxnSpPr>
            <a:cxnSpLocks/>
          </p:cNvCxnSpPr>
          <p:nvPr/>
        </p:nvCxnSpPr>
        <p:spPr>
          <a:xfrm>
            <a:off x="4529958" y="3310423"/>
            <a:ext cx="0" cy="5901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861DD7-9B68-48AA-A952-D59A864B51F4}"/>
              </a:ext>
            </a:extLst>
          </p:cNvPr>
          <p:cNvCxnSpPr>
            <a:cxnSpLocks/>
          </p:cNvCxnSpPr>
          <p:nvPr/>
        </p:nvCxnSpPr>
        <p:spPr>
          <a:xfrm>
            <a:off x="6632027" y="1933569"/>
            <a:ext cx="0" cy="1984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D34519-C148-487A-8BFD-7E346EB2D307}"/>
              </a:ext>
            </a:extLst>
          </p:cNvPr>
          <p:cNvSpPr txBox="1"/>
          <p:nvPr/>
        </p:nvSpPr>
        <p:spPr>
          <a:xfrm>
            <a:off x="3846786" y="3907287"/>
            <a:ext cx="136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10,000 glass 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F3E33-D96D-45E3-8FAF-7FD88FBA2409}"/>
              </a:ext>
            </a:extLst>
          </p:cNvPr>
          <p:cNvSpPr txBox="1"/>
          <p:nvPr/>
        </p:nvSpPr>
        <p:spPr>
          <a:xfrm>
            <a:off x="5948855" y="3893744"/>
            <a:ext cx="136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10,000 liquid images</a:t>
            </a:r>
          </a:p>
        </p:txBody>
      </p:sp>
    </p:spTree>
    <p:extLst>
      <p:ext uri="{BB962C8B-B14F-4D97-AF65-F5344CB8AC3E}">
        <p14:creationId xmlns:p14="http://schemas.microsoft.com/office/powerpoint/2010/main" val="32480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Moreover, it can classify glasses and supercooled liquids </a:t>
            </a:r>
            <a:r>
              <a:rPr lang="en-US" sz="2800" b="1" i="1" dirty="0"/>
              <a:t>at the same energy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5DA45-4231-40E7-8134-735F50617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1227660"/>
            <a:ext cx="3537031" cy="2420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CEC85-26F5-49DD-89C1-444EA70D4FD8}"/>
              </a:ext>
            </a:extLst>
          </p:cNvPr>
          <p:cNvSpPr txBox="1"/>
          <p:nvPr/>
        </p:nvSpPr>
        <p:spPr>
          <a:xfrm>
            <a:off x="2248216" y="937999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2e7 cooling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47B2E-E0F4-450C-AB02-8CDD3211684B}"/>
              </a:ext>
            </a:extLst>
          </p:cNvPr>
          <p:cNvSpPr txBox="1"/>
          <p:nvPr/>
        </p:nvSpPr>
        <p:spPr>
          <a:xfrm>
            <a:off x="2687023" y="3578204"/>
            <a:ext cx="172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072E2-F620-424D-973A-AA880A0FA394}"/>
              </a:ext>
            </a:extLst>
          </p:cNvPr>
          <p:cNvSpPr txBox="1"/>
          <p:nvPr/>
        </p:nvSpPr>
        <p:spPr>
          <a:xfrm rot="16200000">
            <a:off x="708148" y="2124839"/>
            <a:ext cx="172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Inherent Structure Energy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295EB6-762B-41BA-A0A2-DB17B9C93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745" y="1232575"/>
            <a:ext cx="3638582" cy="2476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23CBA7-3431-4DF6-9838-BE66925C1DF3}"/>
              </a:ext>
            </a:extLst>
          </p:cNvPr>
          <p:cNvSpPr txBox="1"/>
          <p:nvPr/>
        </p:nvSpPr>
        <p:spPr>
          <a:xfrm>
            <a:off x="8408070" y="3609872"/>
            <a:ext cx="172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78C130-523B-4985-9BF0-DDCF34B5729A}"/>
              </a:ext>
            </a:extLst>
          </p:cNvPr>
          <p:cNvSpPr txBox="1"/>
          <p:nvPr/>
        </p:nvSpPr>
        <p:spPr>
          <a:xfrm>
            <a:off x="7969263" y="999854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2e5 cooling curve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C7BE0ED-EDF7-40F4-A4D4-0B7E62379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754326"/>
              </p:ext>
            </p:extLst>
          </p:nvPr>
        </p:nvGraphicFramePr>
        <p:xfrm>
          <a:off x="395100" y="4570879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54462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036217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25974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7516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Inherent Structure Energy</a:t>
                      </a:r>
                    </a:p>
                    <a:p>
                      <a:pPr algn="ctr"/>
                      <a:r>
                        <a:rPr lang="en-US" dirty="0"/>
                        <a:t> 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2e5 Glass Temperature </a:t>
                      </a:r>
                    </a:p>
                    <a:p>
                      <a:pPr algn="ctr"/>
                      <a:r>
                        <a:rPr lang="en-US" dirty="0"/>
                        <a:t>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2e7 Liquid Temperature </a:t>
                      </a:r>
                    </a:p>
                    <a:p>
                      <a:pPr algn="ctr"/>
                      <a:r>
                        <a:rPr lang="en-US" dirty="0"/>
                        <a:t>(LJ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78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85.20%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05491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B8FBBD6-DB6A-4CD5-A17F-8008844AD020}"/>
              </a:ext>
            </a:extLst>
          </p:cNvPr>
          <p:cNvSpPr txBox="1"/>
          <p:nvPr/>
        </p:nvSpPr>
        <p:spPr>
          <a:xfrm>
            <a:off x="332038" y="4056425"/>
            <a:ext cx="865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Classification Accuracy of Glass versus Supercooled Liquid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4B3E04-D22A-4ADC-B1CB-8A2C698E156D}"/>
              </a:ext>
            </a:extLst>
          </p:cNvPr>
          <p:cNvCxnSpPr>
            <a:cxnSpLocks/>
          </p:cNvCxnSpPr>
          <p:nvPr/>
        </p:nvCxnSpPr>
        <p:spPr>
          <a:xfrm flipV="1">
            <a:off x="395100" y="4435504"/>
            <a:ext cx="8127999" cy="2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5596A6-37E7-4879-90D6-879C7B2B1052}"/>
              </a:ext>
            </a:extLst>
          </p:cNvPr>
          <p:cNvCxnSpPr/>
          <p:nvPr/>
        </p:nvCxnSpPr>
        <p:spPr>
          <a:xfrm>
            <a:off x="2165131" y="2900855"/>
            <a:ext cx="8154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C9FFC9A-9287-47AF-A2DD-8F427B6D3DD4}"/>
              </a:ext>
            </a:extLst>
          </p:cNvPr>
          <p:cNvSpPr txBox="1"/>
          <p:nvPr/>
        </p:nvSpPr>
        <p:spPr>
          <a:xfrm>
            <a:off x="3007947" y="2762355"/>
            <a:ext cx="132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E=-3.86 is a </a:t>
            </a:r>
          </a:p>
          <a:p>
            <a:r>
              <a:rPr lang="en-US" sz="1400" b="1" dirty="0"/>
              <a:t>liquid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E771C7-2FE2-4021-AEEF-B89B02ED7E16}"/>
              </a:ext>
            </a:extLst>
          </p:cNvPr>
          <p:cNvCxnSpPr>
            <a:cxnSpLocks/>
          </p:cNvCxnSpPr>
          <p:nvPr/>
        </p:nvCxnSpPr>
        <p:spPr>
          <a:xfrm>
            <a:off x="6821214" y="3379076"/>
            <a:ext cx="94067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B4DE3D-1AF3-443E-98F6-8DF12906598E}"/>
              </a:ext>
            </a:extLst>
          </p:cNvPr>
          <p:cNvSpPr txBox="1"/>
          <p:nvPr/>
        </p:nvSpPr>
        <p:spPr>
          <a:xfrm>
            <a:off x="7631581" y="2847830"/>
            <a:ext cx="96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E=-3.86 is a glass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AAE5B3-EA53-4E14-834F-20B6E4F4ECCE}"/>
              </a:ext>
            </a:extLst>
          </p:cNvPr>
          <p:cNvSpPr txBox="1"/>
          <p:nvPr/>
        </p:nvSpPr>
        <p:spPr>
          <a:xfrm rot="16200000">
            <a:off x="6216427" y="2094262"/>
            <a:ext cx="172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Inherent Structure Energy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D02769-DCE4-4E69-9F19-170F32B2034B}"/>
              </a:ext>
            </a:extLst>
          </p:cNvPr>
          <p:cNvCxnSpPr>
            <a:cxnSpLocks/>
          </p:cNvCxnSpPr>
          <p:nvPr/>
        </p:nvCxnSpPr>
        <p:spPr>
          <a:xfrm flipV="1">
            <a:off x="2790498" y="1353782"/>
            <a:ext cx="0" cy="23554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45AC8D-DC48-4165-B130-E65D5014FC45}"/>
              </a:ext>
            </a:extLst>
          </p:cNvPr>
          <p:cNvCxnSpPr>
            <a:cxnSpLocks/>
          </p:cNvCxnSpPr>
          <p:nvPr/>
        </p:nvCxnSpPr>
        <p:spPr>
          <a:xfrm flipV="1">
            <a:off x="8650015" y="1369186"/>
            <a:ext cx="0" cy="235542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59A787-DEEE-490A-85AA-F3B603BA62B9}"/>
              </a:ext>
            </a:extLst>
          </p:cNvPr>
          <p:cNvSpPr txBox="1"/>
          <p:nvPr/>
        </p:nvSpPr>
        <p:spPr>
          <a:xfrm>
            <a:off x="8456049" y="3671303"/>
            <a:ext cx="38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Tg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775D06-3B60-41CC-9503-E724D6903320}"/>
              </a:ext>
            </a:extLst>
          </p:cNvPr>
          <p:cNvSpPr txBox="1"/>
          <p:nvPr/>
        </p:nvSpPr>
        <p:spPr>
          <a:xfrm>
            <a:off x="2592600" y="3630503"/>
            <a:ext cx="387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Tg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F7E846-6037-4508-8691-CC24DBFEBA24}"/>
              </a:ext>
            </a:extLst>
          </p:cNvPr>
          <p:cNvSpPr txBox="1"/>
          <p:nvPr/>
        </p:nvSpPr>
        <p:spPr>
          <a:xfrm>
            <a:off x="8948597" y="4415450"/>
            <a:ext cx="2911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suggests that the CNN is not simply calculating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Instead, </a:t>
            </a:r>
            <a:r>
              <a:rPr lang="en-US" b="1" dirty="0"/>
              <a:t>the CNN may be distinguishing differing geometric structures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2D2449-53BF-411F-BC09-1C7F341FA98E}"/>
              </a:ext>
            </a:extLst>
          </p:cNvPr>
          <p:cNvSpPr txBox="1"/>
          <p:nvPr/>
        </p:nvSpPr>
        <p:spPr>
          <a:xfrm>
            <a:off x="8843980" y="4053025"/>
            <a:ext cx="284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this is interesting: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3E1A80-2E86-4653-B67D-250F8063497E}"/>
              </a:ext>
            </a:extLst>
          </p:cNvPr>
          <p:cNvCxnSpPr>
            <a:cxnSpLocks/>
          </p:cNvCxnSpPr>
          <p:nvPr/>
        </p:nvCxnSpPr>
        <p:spPr>
          <a:xfrm>
            <a:off x="8948596" y="4422352"/>
            <a:ext cx="2525792" cy="13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9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1180B74-7868-467E-849E-F2616D9F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70" y="3469318"/>
            <a:ext cx="2408434" cy="2462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5E368-6C22-4946-976B-98935CB7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804" y="3445878"/>
            <a:ext cx="2542885" cy="25092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have not yet been able to analyze the algorithm’s decision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06AC5-D916-4A2A-BCEF-908ED42FDF5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" y="3524593"/>
            <a:ext cx="3217247" cy="2636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45739-ED25-4397-8D96-F0C71BE958EC}"/>
              </a:ext>
            </a:extLst>
          </p:cNvPr>
          <p:cNvSpPr txBox="1"/>
          <p:nvPr/>
        </p:nvSpPr>
        <p:spPr>
          <a:xfrm>
            <a:off x="260533" y="2771388"/>
            <a:ext cx="33212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Degree of five-fold symmetry (W) in previous work </a:t>
            </a:r>
          </a:p>
          <a:p>
            <a:pPr algn="ctr"/>
            <a:r>
              <a:rPr lang="en-US" sz="900" dirty="0"/>
              <a:t>[Hu </a:t>
            </a:r>
            <a:r>
              <a:rPr lang="en-US" sz="900" i="1" dirty="0"/>
              <a:t>et al. </a:t>
            </a:r>
            <a:r>
              <a:rPr lang="en-US" sz="900" dirty="0"/>
              <a:t>(2011)]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68C17-7D8C-4E85-8F55-0030699FB86D}"/>
              </a:ext>
            </a:extLst>
          </p:cNvPr>
          <p:cNvSpPr txBox="1"/>
          <p:nvPr/>
        </p:nvSpPr>
        <p:spPr>
          <a:xfrm>
            <a:off x="333723" y="1113730"/>
            <a:ext cx="6185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is possible that the algorithm is discovering a higher level of five-fold symmetry in glasses relative to liquids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We generated images with artificial five-fold symmetry to test this hypothesis, but the network classified them as liquids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5CC26-CC03-4B6C-AF6D-EC2D451DAA61}"/>
              </a:ext>
            </a:extLst>
          </p:cNvPr>
          <p:cNvSpPr txBox="1"/>
          <p:nvPr/>
        </p:nvSpPr>
        <p:spPr>
          <a:xfrm>
            <a:off x="5116345" y="2730781"/>
            <a:ext cx="5867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Attempt to generate images with artificial five-fold symmetry</a:t>
            </a:r>
          </a:p>
        </p:txBody>
      </p:sp>
      <p:pic>
        <p:nvPicPr>
          <p:cNvPr id="11" name="Picture 10" descr="A blue and white background&#10;&#10;Description generated with high confidence">
            <a:extLst>
              <a:ext uri="{FF2B5EF4-FFF2-40B4-BE49-F238E27FC236}">
                <a16:creationId xmlns:a16="http://schemas.microsoft.com/office/drawing/2014/main" id="{E0140C3F-87D2-4C0A-9985-C9C5FE4B1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11" y="3501624"/>
            <a:ext cx="2381250" cy="23812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3A5639-6F00-4C41-AEB9-78621C3DAF90}"/>
              </a:ext>
            </a:extLst>
          </p:cNvPr>
          <p:cNvCxnSpPr/>
          <p:nvPr/>
        </p:nvCxnSpPr>
        <p:spPr>
          <a:xfrm>
            <a:off x="4025462" y="2780802"/>
            <a:ext cx="0" cy="33204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BE8569-EA00-47DC-B9B0-BEF1CC17EA7D}"/>
              </a:ext>
            </a:extLst>
          </p:cNvPr>
          <p:cNvSpPr/>
          <p:nvPr/>
        </p:nvSpPr>
        <p:spPr>
          <a:xfrm>
            <a:off x="6522699" y="4614041"/>
            <a:ext cx="339094" cy="168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BC25BB-240E-4DD1-945E-5CC3D22EA72A}"/>
              </a:ext>
            </a:extLst>
          </p:cNvPr>
          <p:cNvSpPr/>
          <p:nvPr/>
        </p:nvSpPr>
        <p:spPr>
          <a:xfrm>
            <a:off x="9238233" y="4619160"/>
            <a:ext cx="356931" cy="162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2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Even without an interpretation, the result is still interesting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85E59-8C4D-41D9-AE50-185B60855B1E}"/>
              </a:ext>
            </a:extLst>
          </p:cNvPr>
          <p:cNvSpPr txBox="1"/>
          <p:nvPr/>
        </p:nvSpPr>
        <p:spPr>
          <a:xfrm>
            <a:off x="4899397" y="1886088"/>
            <a:ext cx="70944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viewpoint of the CNN, we know nothing about the material other than the configuration of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not know how any of its thermodynamic properties, or whether there are any interactions between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Nevertheless, </a:t>
            </a:r>
            <a:r>
              <a:rPr lang="en-US" b="1" dirty="0"/>
              <a:t>the CNN is able to take raw structural information</a:t>
            </a:r>
            <a:r>
              <a:rPr lang="en-US" dirty="0"/>
              <a:t>, atomic configurations – no dynamical information – </a:t>
            </a:r>
            <a:r>
              <a:rPr lang="en-US" b="1" dirty="0"/>
              <a:t>and still tell the difference between a glass and a liquid with very high accuracy</a:t>
            </a:r>
          </a:p>
        </p:txBody>
      </p:sp>
      <p:pic>
        <p:nvPicPr>
          <p:cNvPr id="9" name="Picture 2" descr="Image result for neural network">
            <a:extLst>
              <a:ext uri="{FF2B5EF4-FFF2-40B4-BE49-F238E27FC236}">
                <a16:creationId xmlns:a16="http://schemas.microsoft.com/office/drawing/2014/main" id="{6FCA2A82-1649-4A7C-BEFD-290B394C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4" y="1609089"/>
            <a:ext cx="3840279" cy="292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38E52C-5F31-44A8-8457-B7592C1C62AE}"/>
              </a:ext>
            </a:extLst>
          </p:cNvPr>
          <p:cNvSpPr/>
          <p:nvPr/>
        </p:nvSpPr>
        <p:spPr>
          <a:xfrm>
            <a:off x="688428" y="4340772"/>
            <a:ext cx="3904593" cy="3283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fld id="{0776142B-53A3-4FB9-B783-82E8F5A9CAC4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89B86-591E-4C54-BE78-3134D1C9CE2E}"/>
              </a:ext>
            </a:extLst>
          </p:cNvPr>
          <p:cNvSpPr txBox="1"/>
          <p:nvPr/>
        </p:nvSpPr>
        <p:spPr>
          <a:xfrm>
            <a:off x="142776" y="290722"/>
            <a:ext cx="1204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This deep learning tool may be used to solve other difficult classification tasks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6A4F0-DCCA-468C-BDFE-A4D4DA3FE81A}"/>
              </a:ext>
            </a:extLst>
          </p:cNvPr>
          <p:cNvSpPr txBox="1"/>
          <p:nvPr/>
        </p:nvSpPr>
        <p:spPr>
          <a:xfrm>
            <a:off x="204954" y="987114"/>
            <a:ext cx="4256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use case: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A8B561-6815-4871-A073-2D3C915C56ED}"/>
              </a:ext>
            </a:extLst>
          </p:cNvPr>
          <p:cNvCxnSpPr>
            <a:cxnSpLocks/>
          </p:cNvCxnSpPr>
          <p:nvPr/>
        </p:nvCxnSpPr>
        <p:spPr>
          <a:xfrm flipV="1">
            <a:off x="311018" y="1456611"/>
            <a:ext cx="419266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28D6E47-C564-4804-A8D9-F5180C8420B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8" y="2076393"/>
            <a:ext cx="5784982" cy="2724019"/>
          </a:xfrm>
          <a:prstGeom prst="rect">
            <a:avLst/>
          </a:prstGeom>
        </p:spPr>
      </p:pic>
      <p:sp>
        <p:nvSpPr>
          <p:cNvPr id="20" name="Text Box 15">
            <a:extLst>
              <a:ext uri="{FF2B5EF4-FFF2-40B4-BE49-F238E27FC236}">
                <a16:creationId xmlns:a16="http://schemas.microsoft.com/office/drawing/2014/main" id="{B99B5FD2-5C6B-4342-A3C2-7B91ED008E43}"/>
              </a:ext>
            </a:extLst>
          </p:cNvPr>
          <p:cNvSpPr txBox="1"/>
          <p:nvPr/>
        </p:nvSpPr>
        <p:spPr>
          <a:xfrm>
            <a:off x="311018" y="4913640"/>
            <a:ext cx="5917325" cy="487749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Contour maps of five-fold symmetry (q</a:t>
            </a:r>
            <a:r>
              <a:rPr lang="en-US" sz="1400" i="0" baseline="-250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and eight-fold symmetry (q</a:t>
            </a:r>
            <a:r>
              <a:rPr lang="en-US" sz="1400" i="0" baseline="-250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for liquid-cooled (a) and vapor-deposited (b) films at the same inherent structure energy. </a:t>
            </a:r>
            <a:endParaRPr lang="en-US" sz="14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CC6B5-1D70-4F8D-B105-4370506A38A8}"/>
              </a:ext>
            </a:extLst>
          </p:cNvPr>
          <p:cNvSpPr txBox="1"/>
          <p:nvPr/>
        </p:nvSpPr>
        <p:spPr>
          <a:xfrm>
            <a:off x="6528982" y="2398551"/>
            <a:ext cx="5443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“The contour map shows no systematic differences in high-order cluster size, location, or shape.  We find that the size of the high-order clusters depends only on the energy not the formation method.  RDFs and structure factors exhibit no systematic differences…</a:t>
            </a:r>
            <a:r>
              <a:rPr lang="en-US" b="1" i="1" dirty="0">
                <a:solidFill>
                  <a:schemeClr val="accent1"/>
                </a:solidFill>
              </a:rPr>
              <a:t>Note, however, that more subtle differences could in principle exist between PVD and liquid-cooled samples</a:t>
            </a:r>
            <a:r>
              <a:rPr lang="en-US" i="1" dirty="0">
                <a:solidFill>
                  <a:schemeClr val="accent1"/>
                </a:solidFill>
              </a:rPr>
              <a:t>.”  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1F8C00-23F8-475E-B134-0F7C33245C63}"/>
              </a:ext>
            </a:extLst>
          </p:cNvPr>
          <p:cNvSpPr txBox="1"/>
          <p:nvPr/>
        </p:nvSpPr>
        <p:spPr>
          <a:xfrm>
            <a:off x="204954" y="1719030"/>
            <a:ext cx="293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Reid </a:t>
            </a:r>
            <a:r>
              <a:rPr lang="en-US" sz="1600" i="1" dirty="0"/>
              <a:t>et al. </a:t>
            </a:r>
            <a:r>
              <a:rPr lang="en-US" sz="1600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82373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1478</Words>
  <Application>Microsoft Office PowerPoint</Application>
  <PresentationFormat>Widescreen</PresentationFormat>
  <Paragraphs>300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Kirk Swanson</dc:creator>
  <cp:lastModifiedBy>Kirk Swanson</cp:lastModifiedBy>
  <cp:revision>96</cp:revision>
  <dcterms:created xsi:type="dcterms:W3CDTF">2018-06-18T20:58:59Z</dcterms:created>
  <dcterms:modified xsi:type="dcterms:W3CDTF">2018-06-20T21:41:17Z</dcterms:modified>
</cp:coreProperties>
</file>